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Open Sans" charset="0"/>
      <p:regular r:id="rId21"/>
      <p:bold r:id="rId22"/>
      <p:boldItalic r:id="rId23"/>
    </p:embeddedFont>
    <p:embeddedFont>
      <p:font typeface="Nunito" charset="0"/>
      <p:regular r:id="rId24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TuV2v4+Y6vGwv8D2GgcJZaUrL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Une image contenant Graphique, violette, violet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278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15468600" y="9194385"/>
            <a:ext cx="2038868" cy="583620"/>
            <a:chOff x="0" y="0"/>
            <a:chExt cx="2718490" cy="687017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689525" cy="687017"/>
            </a:xfrm>
            <a:custGeom>
              <a:avLst/>
              <a:gdLst/>
              <a:ahLst/>
              <a:cxnLst/>
              <a:rect l="l" t="t" r="r" b="b"/>
              <a:pathLst>
                <a:path w="689525" h="687017" extrusionOk="0">
                  <a:moveTo>
                    <a:pt x="0" y="0"/>
                  </a:moveTo>
                  <a:lnTo>
                    <a:pt x="689525" y="0"/>
                  </a:lnTo>
                  <a:lnTo>
                    <a:pt x="689525" y="687017"/>
                  </a:lnTo>
                  <a:lnTo>
                    <a:pt x="0" y="6870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1014255" y="0"/>
              <a:ext cx="687017" cy="687017"/>
            </a:xfrm>
            <a:custGeom>
              <a:avLst/>
              <a:gdLst/>
              <a:ahLst/>
              <a:cxnLst/>
              <a:rect l="l" t="t" r="r" b="b"/>
              <a:pathLst>
                <a:path w="687017" h="687017" extrusionOk="0">
                  <a:moveTo>
                    <a:pt x="0" y="0"/>
                  </a:moveTo>
                  <a:lnTo>
                    <a:pt x="687018" y="0"/>
                  </a:lnTo>
                  <a:lnTo>
                    <a:pt x="687018" y="687017"/>
                  </a:lnTo>
                  <a:lnTo>
                    <a:pt x="0" y="6870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031473" y="0"/>
              <a:ext cx="687017" cy="687017"/>
            </a:xfrm>
            <a:custGeom>
              <a:avLst/>
              <a:gdLst/>
              <a:ahLst/>
              <a:cxnLst/>
              <a:rect l="l" t="t" r="r" b="b"/>
              <a:pathLst>
                <a:path w="687017" h="687017" extrusionOk="0">
                  <a:moveTo>
                    <a:pt x="0" y="0"/>
                  </a:moveTo>
                  <a:lnTo>
                    <a:pt x="687017" y="0"/>
                  </a:lnTo>
                  <a:lnTo>
                    <a:pt x="687017" y="687017"/>
                  </a:lnTo>
                  <a:lnTo>
                    <a:pt x="0" y="6870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"/>
          <p:cNvSpPr txBox="1"/>
          <p:nvPr/>
        </p:nvSpPr>
        <p:spPr>
          <a:xfrm>
            <a:off x="5444534" y="9194385"/>
            <a:ext cx="7411244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99" b="1">
                <a:solidFill>
                  <a:srgbClr val="6F2F9F"/>
                </a:solidFill>
                <a:latin typeface="Open Sans"/>
                <a:ea typeface="Open Sans"/>
                <a:cs typeface="Open Sans"/>
                <a:sym typeface="Open Sans"/>
              </a:rPr>
              <a:t>https://benevolesretraitessncf.org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914400" y="4420731"/>
            <a:ext cx="955694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BIENVENUE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41532" y="2400300"/>
            <a:ext cx="6819128" cy="64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Une image contenant Police, Graphique, graphisme, texte&#10;&#10;Description générée automatiquemen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43199" y="1956574"/>
            <a:ext cx="5257801" cy="136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9" descr="Une image contenant Graphique, violette, violet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 txBox="1"/>
          <p:nvPr/>
        </p:nvSpPr>
        <p:spPr>
          <a:xfrm>
            <a:off x="3124200" y="4186770"/>
            <a:ext cx="113538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3061" marR="0" lvl="1" indent="0" algn="ctr" rtl="0">
              <a:lnSpc>
                <a:spcPct val="7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i="0" u="none" strike="noStrike" cap="none" dirty="0" smtClean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7.QUESTIONS </a:t>
            </a:r>
            <a:r>
              <a:rPr lang="fr-FR" sz="5400" b="1" i="0" u="none" strike="noStrike" cap="none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/ </a:t>
            </a:r>
            <a:r>
              <a:rPr lang="fr-FR" sz="5400" b="1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RÉPONSES</a:t>
            </a:r>
            <a:r>
              <a:rPr lang="fr-FR" sz="5400" b="1" i="0" u="none" strike="noStrike" cap="none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</p:txBody>
      </p:sp>
      <p:pic>
        <p:nvPicPr>
          <p:cNvPr id="154" name="Google Shape;154;p9" descr="Convers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6043" y="5456416"/>
            <a:ext cx="5815914" cy="343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 descr="Une image contenant Police, Graphique, graphisme, text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1" y="1921359"/>
            <a:ext cx="3581400" cy="9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0" descr="Une image contenant Graphique, violette, violet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 txBox="1"/>
          <p:nvPr/>
        </p:nvSpPr>
        <p:spPr>
          <a:xfrm>
            <a:off x="2400300" y="4810780"/>
            <a:ext cx="129159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3061" marR="0" lvl="1" indent="0" algn="ctr" rtl="0">
              <a:lnSpc>
                <a:spcPct val="7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dirty="0" smtClean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8.PRÉSENTATION</a:t>
            </a:r>
            <a:r>
              <a:rPr lang="fr-FR" sz="5400" b="1" i="0" u="none" strike="noStrike" cap="none" dirty="0" smtClean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5400" b="1" i="0" u="none" strike="noStrike" cap="none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DES ASSOCIATIONS</a:t>
            </a:r>
            <a:endParaRPr dirty="0"/>
          </a:p>
          <a:p>
            <a:pPr marL="313061" marR="0" lvl="1" indent="0" algn="ctr" rtl="0">
              <a:lnSpc>
                <a:spcPct val="10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13061" marR="0" lvl="1" indent="0" algn="ctr" rtl="0">
              <a:lnSpc>
                <a:spcPct val="10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 u="none" strike="noStrike" cap="none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ACTIONS D’ACCOMPAGNEMENT DES JEUNES</a:t>
            </a:r>
            <a:endParaRPr dirty="0"/>
          </a:p>
        </p:txBody>
      </p:sp>
      <p:pic>
        <p:nvPicPr>
          <p:cNvPr id="162" name="Google Shape;162;p10" descr="Une image contenant Police, Graphique, graphisme, tex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1" y="1921359"/>
            <a:ext cx="3581400" cy="9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1" descr="Une image contenant Graphique, violette, violet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 txBox="1"/>
          <p:nvPr/>
        </p:nvSpPr>
        <p:spPr>
          <a:xfrm>
            <a:off x="3467100" y="3024716"/>
            <a:ext cx="113538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3061" marR="0" lvl="1" indent="0" algn="ctr" rtl="0">
              <a:lnSpc>
                <a:spcPct val="7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DÉROULÉ</a:t>
            </a:r>
            <a:r>
              <a:rPr lang="fr-FR" sz="5400" b="1" i="0" u="none" strike="noStrike" cap="none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 DES INTERVENTIONS</a:t>
            </a:r>
            <a:endParaRPr dirty="0"/>
          </a:p>
        </p:txBody>
      </p:sp>
      <p:sp>
        <p:nvSpPr>
          <p:cNvPr id="169" name="Google Shape;169;p11"/>
          <p:cNvSpPr txBox="1"/>
          <p:nvPr/>
        </p:nvSpPr>
        <p:spPr>
          <a:xfrm>
            <a:off x="1913857" y="4199543"/>
            <a:ext cx="14606187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</a:pPr>
            <a:r>
              <a:rPr lang="fr-FR" sz="3600" b="1" dirty="0" smtClean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lang="fr-FR" sz="3600" b="1" dirty="0" smtClean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fr-FR" sz="3600" b="1" dirty="0" smtClean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BARDOT Philippe : </a:t>
            </a:r>
            <a:r>
              <a:rPr lang="fr-FR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sym typeface="Nunito"/>
              </a:rPr>
              <a:t>Club de tennis de </a:t>
            </a:r>
            <a:r>
              <a:rPr lang="fr-FR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sym typeface="Nunito"/>
              </a:rPr>
              <a:t>Blainville</a:t>
            </a:r>
          </a:p>
          <a:p>
            <a:pPr marL="742950" indent="-742950"/>
            <a:r>
              <a:rPr lang="fr-FR" sz="3600" b="1" dirty="0" smtClean="0">
                <a:solidFill>
                  <a:srgbClr val="7030A0"/>
                </a:solidFill>
                <a:latin typeface="Nunito"/>
                <a:sym typeface="Nunito"/>
              </a:rPr>
              <a:t>2.BUGNOT </a:t>
            </a:r>
            <a:r>
              <a:rPr lang="fr-FR" sz="3600" b="1" dirty="0" smtClean="0">
                <a:solidFill>
                  <a:srgbClr val="7030A0"/>
                </a:solidFill>
                <a:latin typeface="Nunito"/>
                <a:sym typeface="Nunito"/>
              </a:rPr>
              <a:t>Pascal : </a:t>
            </a:r>
            <a:r>
              <a:rPr lang="fr-FR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sym typeface="Nunito"/>
              </a:rPr>
              <a:t>les Restos du Cœur (rencontre collégiens)</a:t>
            </a: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</a:pPr>
            <a:r>
              <a:rPr lang="fr-FR" sz="3600" b="1" dirty="0" smtClean="0">
                <a:solidFill>
                  <a:srgbClr val="7030A0"/>
                </a:solidFill>
                <a:latin typeface="Nunito"/>
                <a:sym typeface="Nunito"/>
              </a:rPr>
              <a:t>3</a:t>
            </a:r>
            <a:r>
              <a:rPr lang="fr-FR" sz="3600" b="1" dirty="0" smtClean="0">
                <a:solidFill>
                  <a:srgbClr val="7030A0"/>
                </a:solidFill>
                <a:latin typeface="Nunito"/>
                <a:sym typeface="Nunito"/>
              </a:rPr>
              <a:t>. DUPOY Rachel : </a:t>
            </a:r>
            <a:r>
              <a:rPr lang="fr-FR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sym typeface="Nunito"/>
              </a:rPr>
              <a:t>Lire et faire lire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 smtClean="0">
                <a:solidFill>
                  <a:srgbClr val="7030A0"/>
                </a:solidFill>
                <a:latin typeface="Nunito"/>
                <a:sym typeface="Nunito"/>
              </a:rPr>
              <a:t>4. GASNIER Yann : </a:t>
            </a:r>
            <a:r>
              <a:rPr lang="fr-FR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sym typeface="Nunito"/>
              </a:rPr>
              <a:t>IMS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 smtClean="0">
                <a:solidFill>
                  <a:srgbClr val="7030A0"/>
                </a:solidFill>
                <a:latin typeface="Nunito"/>
                <a:sym typeface="Nunito"/>
              </a:rPr>
              <a:t>5. HACQUARD Gérard : </a:t>
            </a:r>
            <a:r>
              <a:rPr lang="fr-FR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sym typeface="Nunito"/>
              </a:rPr>
              <a:t>CRESUS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 smtClean="0">
                <a:solidFill>
                  <a:srgbClr val="7030A0"/>
                </a:solidFill>
                <a:latin typeface="Nunito"/>
                <a:sym typeface="Nunito"/>
              </a:rPr>
              <a:t>6. JACQUOT </a:t>
            </a:r>
            <a:r>
              <a:rPr lang="fr-FR" sz="3600" b="1" dirty="0" err="1" smtClean="0">
                <a:solidFill>
                  <a:srgbClr val="7030A0"/>
                </a:solidFill>
                <a:latin typeface="Nunito"/>
                <a:sym typeface="Nunito"/>
              </a:rPr>
              <a:t>laurence</a:t>
            </a:r>
            <a:r>
              <a:rPr lang="fr-FR" sz="3600" b="1" dirty="0" smtClean="0">
                <a:solidFill>
                  <a:srgbClr val="7030A0"/>
                </a:solidFill>
                <a:latin typeface="Nunito"/>
                <a:sym typeface="Nunito"/>
              </a:rPr>
              <a:t> : </a:t>
            </a:r>
            <a:r>
              <a:rPr lang="fr-FR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sym typeface="Nunito"/>
              </a:rPr>
              <a:t>le MANDALA pour accompagner des jeunes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fr-FR" sz="3600" b="1" dirty="0" smtClean="0">
                <a:solidFill>
                  <a:srgbClr val="7030A0"/>
                </a:solidFill>
                <a:latin typeface="Nunito"/>
                <a:sym typeface="Nunito"/>
              </a:rPr>
              <a:t>7. LAAGE Eric  : </a:t>
            </a:r>
            <a:r>
              <a:rPr lang="fr-FR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sym typeface="Nunito"/>
              </a:rPr>
              <a:t>la Prévention Routière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 smtClean="0">
                <a:solidFill>
                  <a:srgbClr val="7030A0"/>
                </a:solidFill>
                <a:latin typeface="Nunito"/>
                <a:sym typeface="Nunito"/>
              </a:rPr>
              <a:t>8. MOREAU Gérard : </a:t>
            </a:r>
            <a:r>
              <a:rPr lang="fr-FR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sym typeface="Nunito"/>
              </a:rPr>
              <a:t>Association ALC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 smtClean="0">
                <a:solidFill>
                  <a:srgbClr val="7030A0"/>
                </a:solidFill>
                <a:latin typeface="Nunito"/>
                <a:sym typeface="Nunito"/>
              </a:rPr>
              <a:t>9. SELIGHINI Didier : </a:t>
            </a:r>
            <a:r>
              <a:rPr lang="fr-FR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sym typeface="Nunito"/>
              </a:rPr>
              <a:t>Association Moselle en Scène </a:t>
            </a:r>
            <a:endParaRPr lang="fr-FR" sz="36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 smtClean="0">
                <a:solidFill>
                  <a:srgbClr val="7030A0"/>
                </a:solidFill>
                <a:latin typeface="Nunito"/>
                <a:sym typeface="Nunito"/>
              </a:rPr>
              <a:t>10.GIUDICI MJ : </a:t>
            </a:r>
            <a:r>
              <a:rPr lang="fr-FR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sym typeface="Nunito"/>
              </a:rPr>
              <a:t>ML, E2C, EJ, </a:t>
            </a:r>
            <a:r>
              <a:rPr lang="fr-FR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sym typeface="Nunito"/>
              </a:rPr>
              <a:t>AFDET</a:t>
            </a:r>
          </a:p>
        </p:txBody>
      </p:sp>
      <p:pic>
        <p:nvPicPr>
          <p:cNvPr id="170" name="Google Shape;170;p11" descr="Une image contenant Police, Graphique, graphisme, tex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1" y="1921359"/>
            <a:ext cx="3581400" cy="9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0" descr="Une image contenant Graphique, violette, violet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 txBox="1"/>
          <p:nvPr/>
        </p:nvSpPr>
        <p:spPr>
          <a:xfrm>
            <a:off x="2400300" y="4810780"/>
            <a:ext cx="12915900" cy="7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3061" marR="0" lvl="1" indent="0" algn="ctr" rtl="0">
              <a:lnSpc>
                <a:spcPct val="7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dirty="0" smtClean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9. MOT DE CLOTURE</a:t>
            </a:r>
            <a:endParaRPr dirty="0"/>
          </a:p>
        </p:txBody>
      </p:sp>
      <p:pic>
        <p:nvPicPr>
          <p:cNvPr id="162" name="Google Shape;162;p10" descr="Une image contenant Police, Graphique, graphisme, tex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1" y="1921359"/>
            <a:ext cx="3581400" cy="9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2" descr="Une image contenant Graphique, violette, violet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278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2"/>
          <p:cNvGrpSpPr/>
          <p:nvPr/>
        </p:nvGrpSpPr>
        <p:grpSpPr>
          <a:xfrm>
            <a:off x="8130722" y="8882043"/>
            <a:ext cx="2038868" cy="515263"/>
            <a:chOff x="0" y="0"/>
            <a:chExt cx="2718490" cy="687017"/>
          </a:xfrm>
        </p:grpSpPr>
        <p:sp>
          <p:nvSpPr>
            <p:cNvPr id="177" name="Google Shape;177;p12"/>
            <p:cNvSpPr/>
            <p:nvPr/>
          </p:nvSpPr>
          <p:spPr>
            <a:xfrm>
              <a:off x="0" y="0"/>
              <a:ext cx="689525" cy="687017"/>
            </a:xfrm>
            <a:custGeom>
              <a:avLst/>
              <a:gdLst/>
              <a:ahLst/>
              <a:cxnLst/>
              <a:rect l="l" t="t" r="r" b="b"/>
              <a:pathLst>
                <a:path w="689525" h="687017" extrusionOk="0">
                  <a:moveTo>
                    <a:pt x="0" y="0"/>
                  </a:moveTo>
                  <a:lnTo>
                    <a:pt x="689525" y="0"/>
                  </a:lnTo>
                  <a:lnTo>
                    <a:pt x="689525" y="687017"/>
                  </a:lnTo>
                  <a:lnTo>
                    <a:pt x="0" y="6870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1014255" y="0"/>
              <a:ext cx="687017" cy="687017"/>
            </a:xfrm>
            <a:custGeom>
              <a:avLst/>
              <a:gdLst/>
              <a:ahLst/>
              <a:cxnLst/>
              <a:rect l="l" t="t" r="r" b="b"/>
              <a:pathLst>
                <a:path w="687017" h="687017" extrusionOk="0">
                  <a:moveTo>
                    <a:pt x="0" y="0"/>
                  </a:moveTo>
                  <a:lnTo>
                    <a:pt x="687018" y="0"/>
                  </a:lnTo>
                  <a:lnTo>
                    <a:pt x="687018" y="687017"/>
                  </a:lnTo>
                  <a:lnTo>
                    <a:pt x="0" y="6870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2031473" y="0"/>
              <a:ext cx="687017" cy="687017"/>
            </a:xfrm>
            <a:custGeom>
              <a:avLst/>
              <a:gdLst/>
              <a:ahLst/>
              <a:cxnLst/>
              <a:rect l="l" t="t" r="r" b="b"/>
              <a:pathLst>
                <a:path w="687017" h="687017" extrusionOk="0">
                  <a:moveTo>
                    <a:pt x="0" y="0"/>
                  </a:moveTo>
                  <a:lnTo>
                    <a:pt x="687017" y="0"/>
                  </a:lnTo>
                  <a:lnTo>
                    <a:pt x="687017" y="687017"/>
                  </a:lnTo>
                  <a:lnTo>
                    <a:pt x="0" y="6870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2"/>
          <p:cNvSpPr txBox="1"/>
          <p:nvPr/>
        </p:nvSpPr>
        <p:spPr>
          <a:xfrm>
            <a:off x="5432222" y="8064898"/>
            <a:ext cx="7411244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99" b="1">
                <a:solidFill>
                  <a:srgbClr val="6F2F9F"/>
                </a:solidFill>
                <a:latin typeface="Open Sans"/>
                <a:ea typeface="Open Sans"/>
                <a:cs typeface="Open Sans"/>
                <a:sym typeface="Open Sans"/>
              </a:rPr>
              <a:t>https://benevolesretraitessncf.org</a:t>
            </a:r>
            <a:endParaRPr/>
          </a:p>
        </p:txBody>
      </p:sp>
      <p:sp>
        <p:nvSpPr>
          <p:cNvPr id="181" name="Google Shape;181;p12"/>
          <p:cNvSpPr txBox="1"/>
          <p:nvPr/>
        </p:nvSpPr>
        <p:spPr>
          <a:xfrm>
            <a:off x="560347" y="3249655"/>
            <a:ext cx="16175037" cy="2505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MERCI POUR VOTRE ATTENTION </a:t>
            </a:r>
            <a:endParaRPr dirty="0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ET VOS CONTRIBUTIONS</a:t>
            </a:r>
            <a:endParaRPr dirty="0"/>
          </a:p>
        </p:txBody>
      </p:sp>
      <p:sp>
        <p:nvSpPr>
          <p:cNvPr id="182" name="Google Shape;182;p12"/>
          <p:cNvSpPr/>
          <p:nvPr/>
        </p:nvSpPr>
        <p:spPr>
          <a:xfrm>
            <a:off x="15426967" y="7481530"/>
            <a:ext cx="1776770" cy="1776770"/>
          </a:xfrm>
          <a:custGeom>
            <a:avLst/>
            <a:gdLst/>
            <a:ahLst/>
            <a:cxnLst/>
            <a:rect l="l" t="t" r="r" b="b"/>
            <a:pathLst>
              <a:path w="1776770" h="1776770" extrusionOk="0">
                <a:moveTo>
                  <a:pt x="0" y="0"/>
                </a:moveTo>
                <a:lnTo>
                  <a:pt x="1776770" y="0"/>
                </a:lnTo>
                <a:lnTo>
                  <a:pt x="1776770" y="1776770"/>
                </a:lnTo>
                <a:lnTo>
                  <a:pt x="0" y="1776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2" descr="Une image contenant Police, Graphique, graphisme, texte&#10;&#10;Description générée automatiquemen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69811" y="6345914"/>
            <a:ext cx="5397801" cy="1482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2203291" y="2699785"/>
            <a:ext cx="13881418" cy="9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dirty="0">
                <a:solidFill>
                  <a:srgbClr val="6F2F9F"/>
                </a:solidFill>
                <a:latin typeface="Open Sans"/>
                <a:ea typeface="Open Sans"/>
                <a:cs typeface="Open Sans"/>
                <a:sym typeface="Open Sans"/>
              </a:rPr>
              <a:t>SOMMAIRE</a:t>
            </a:r>
            <a:endParaRPr dirty="0"/>
          </a:p>
        </p:txBody>
      </p:sp>
      <p:sp>
        <p:nvSpPr>
          <p:cNvPr id="98" name="Google Shape;98;p2"/>
          <p:cNvSpPr txBox="1"/>
          <p:nvPr/>
        </p:nvSpPr>
        <p:spPr>
          <a:xfrm>
            <a:off x="2209800" y="3920342"/>
            <a:ext cx="14630400" cy="612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1- OUVERTURE DE LA SÉANCE PAR LE </a:t>
            </a:r>
            <a:r>
              <a:rPr lang="fr-FR" sz="2400" b="1" dirty="0" smtClean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PRÉSIDENT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b="1" dirty="0" smtClean="0">
              <a:solidFill>
                <a:srgbClr val="873789"/>
              </a:solidFill>
              <a:latin typeface="Avenir"/>
              <a:ea typeface="Avenir"/>
              <a:cs typeface="Avenir"/>
              <a:sym typeface="Avenir"/>
            </a:endParaRPr>
          </a:p>
          <a:p>
            <a:r>
              <a:rPr lang="fr-FR" sz="2400" b="1" dirty="0" smtClean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2-PRISE DE PAROLE DE LA REFERENTE SOCIETAL ET FONDATION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 smtClean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3- </a:t>
            </a:r>
            <a:r>
              <a:rPr lang="fr-FR" sz="2400" b="1" dirty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TOUR DE TABLE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87378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r>
              <a:rPr lang="fr-FR" sz="2400" b="1" dirty="0" smtClean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fr-FR" sz="2400" b="1" dirty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BILAN NATIONAL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87378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r>
              <a:rPr lang="fr-FR" sz="2400" b="1" dirty="0" smtClean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fr-FR" sz="2400" b="1" dirty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BILAN RÉGIONAL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87378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6</a:t>
            </a:r>
            <a:r>
              <a:rPr lang="fr-FR" sz="2400" b="1" dirty="0" smtClean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fr-FR" sz="2400" b="1" dirty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PRÉVISIONS 2024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87378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7</a:t>
            </a:r>
            <a:r>
              <a:rPr lang="fr-FR" sz="2400" b="1" dirty="0" smtClean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fr-FR" sz="2400" b="1" dirty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QUESTIONS/ RÉPONSES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87378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8</a:t>
            </a:r>
            <a:r>
              <a:rPr lang="fr-FR" sz="2400" b="1" dirty="0" smtClean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fr-FR" sz="2400" b="1" dirty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PRÉSENTATION DES ASSOCIATIONS ET DES  ACTIONS D’ACCOMPAGNEMENT DE JEUNES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87378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873789"/>
                </a:solidFill>
                <a:latin typeface="Avenir"/>
                <a:ea typeface="Avenir"/>
                <a:cs typeface="Avenir"/>
                <a:sym typeface="Avenir"/>
              </a:rPr>
              <a:t>8- MOT DE CLOTURE</a:t>
            </a:r>
            <a:endParaRPr sz="2400" dirty="0">
              <a:solidFill>
                <a:srgbClr val="87378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9" name="Google Shape;99;p2" descr="Une image contenant Graphique, violette, violet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Une image contenant Police, Graphique, graphisme, tex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1" y="1921359"/>
            <a:ext cx="3581400" cy="9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2085736" y="3970227"/>
            <a:ext cx="13881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399" b="1" dirty="0">
                <a:solidFill>
                  <a:srgbClr val="6F2F9F"/>
                </a:solidFill>
                <a:latin typeface="Open Sans"/>
                <a:ea typeface="Open Sans"/>
                <a:cs typeface="Open Sans"/>
                <a:sym typeface="Open Sans"/>
              </a:rPr>
              <a:t>1. OUVERTURE DE SÉANCE</a:t>
            </a:r>
            <a:endParaRPr dirty="0"/>
          </a:p>
        </p:txBody>
      </p:sp>
      <p:pic>
        <p:nvPicPr>
          <p:cNvPr id="106" name="Google Shape;106;p3" descr="Une image contenant Graphique, violette, violet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2085736" y="5905500"/>
            <a:ext cx="13646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Jacky BAUDOIN, Président</a:t>
            </a:r>
            <a:endParaRPr dirty="0"/>
          </a:p>
        </p:txBody>
      </p:sp>
      <p:pic>
        <p:nvPicPr>
          <p:cNvPr id="108" name="Google Shape;108;p3" descr="Une image contenant Police, Graphique, graphisme, tex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1" y="1921359"/>
            <a:ext cx="3581400" cy="9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2085736" y="3970227"/>
            <a:ext cx="13881300" cy="1163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399" b="1" dirty="0">
                <a:solidFill>
                  <a:srgbClr val="6F2F9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fr-FR" sz="5399" b="1" dirty="0" smtClean="0">
                <a:solidFill>
                  <a:srgbClr val="6F2F9F"/>
                </a:solidFill>
                <a:latin typeface="Open Sans"/>
                <a:ea typeface="Open Sans"/>
                <a:cs typeface="Open Sans"/>
                <a:sym typeface="Open Sans"/>
              </a:rPr>
              <a:t>. PRISE DE PAROLE</a:t>
            </a:r>
            <a:endParaRPr dirty="0"/>
          </a:p>
        </p:txBody>
      </p:sp>
      <p:pic>
        <p:nvPicPr>
          <p:cNvPr id="106" name="Google Shape;106;p3" descr="Une image contenant Graphique, violette, violet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2085736" y="5905500"/>
            <a:ext cx="1364630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fr-FR" sz="3600" b="1" dirty="0" smtClean="0">
                <a:solidFill>
                  <a:srgbClr val="7030A0"/>
                </a:solidFill>
                <a:latin typeface="Nunito" charset="0"/>
              </a:rPr>
              <a:t>Virginie Chanut, </a:t>
            </a:r>
            <a:r>
              <a:rPr lang="fr-FR" sz="3600" b="1" dirty="0" err="1" smtClean="0">
                <a:solidFill>
                  <a:srgbClr val="7030A0"/>
                </a:solidFill>
                <a:latin typeface="Nunito" charset="0"/>
              </a:rPr>
              <a:t>Référente</a:t>
            </a:r>
            <a:r>
              <a:rPr lang="fr-FR" sz="3600" b="1" dirty="0" smtClean="0">
                <a:solidFill>
                  <a:srgbClr val="7030A0"/>
                </a:solidFill>
                <a:latin typeface="Nunito" charset="0"/>
              </a:rPr>
              <a:t> Sociétal et Fondation</a:t>
            </a:r>
            <a:endParaRPr sz="3600" b="1" dirty="0">
              <a:solidFill>
                <a:srgbClr val="7030A0"/>
              </a:solidFill>
              <a:latin typeface="Nunito" charset="0"/>
            </a:endParaRPr>
          </a:p>
        </p:txBody>
      </p:sp>
      <p:pic>
        <p:nvPicPr>
          <p:cNvPr id="108" name="Google Shape;108;p3" descr="Une image contenant Police, Graphique, graphisme, tex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1" y="1921359"/>
            <a:ext cx="3581400" cy="9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" descr="Une image contenant Graphique, violette, violet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3124200" y="4686300"/>
            <a:ext cx="11734800" cy="7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3061" marR="0" lvl="1" indent="0" algn="ctr" rtl="0">
              <a:lnSpc>
                <a:spcPct val="7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fr-FR" sz="5400" b="1" i="0" u="none" strike="noStrike" cap="none" dirty="0" smtClean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fr-FR" sz="5400" b="1" i="0" u="none" strike="noStrike" cap="none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TOUR DE TABLE</a:t>
            </a:r>
            <a:endParaRPr dirty="0"/>
          </a:p>
        </p:txBody>
      </p:sp>
      <p:pic>
        <p:nvPicPr>
          <p:cNvPr id="115" name="Google Shape;115;p4" descr="Une image contenant Police, Graphique, graphisme, tex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1" y="1921359"/>
            <a:ext cx="3581400" cy="9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5" descr="Une image contenant Graphique, violette, violet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1219200" y="3086102"/>
            <a:ext cx="9410700" cy="7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3061" marR="0" lvl="1" indent="0" algn="ctr" rtl="0">
              <a:lnSpc>
                <a:spcPct val="7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fr-FR" sz="5400" b="1" i="0" u="none" strike="noStrike" cap="none" dirty="0" smtClean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fr-FR" sz="5400" b="1" i="0" u="none" strike="noStrike" cap="none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BILAN NATIONAL 2023</a:t>
            </a:r>
            <a:endParaRPr dirty="0"/>
          </a:p>
        </p:txBody>
      </p:sp>
      <p:pic>
        <p:nvPicPr>
          <p:cNvPr id="122" name="Google Shape;122;p5" descr="BILAN REGIONAL 202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0700" y="3677115"/>
            <a:ext cx="14706600" cy="658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Une image contenant Police, Graphique, graphisme, text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1" y="1921359"/>
            <a:ext cx="3581400" cy="9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 descr="Une image contenant Graphique, violette, violet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1676401" y="3101319"/>
            <a:ext cx="90678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3061" marR="0" lvl="1" indent="0" algn="ctr" rtl="0">
              <a:lnSpc>
                <a:spcPct val="7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lang="fr-FR" sz="5400" b="1" i="0" u="none" strike="noStrike" cap="none" dirty="0" smtClean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fr-FR" sz="5400" b="1" i="0" u="none" strike="noStrike" cap="none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BILAN </a:t>
            </a:r>
            <a:r>
              <a:rPr lang="fr-FR" sz="5400" b="1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RÉGIONAL</a:t>
            </a:r>
            <a:r>
              <a:rPr lang="fr-FR" sz="5400" b="1" i="0" u="none" strike="noStrike" cap="none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 2023</a:t>
            </a:r>
            <a:endParaRPr dirty="0"/>
          </a:p>
        </p:txBody>
      </p:sp>
      <p:pic>
        <p:nvPicPr>
          <p:cNvPr id="130" name="Google Shape;130;p6" descr="BILAN REGIONAL 202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3701624"/>
            <a:ext cx="14706600" cy="65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 descr="Une image contenant Police, Graphique, graphisme, text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1" y="1921359"/>
            <a:ext cx="3581400" cy="9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 descr="Une image contenant Graphique, violette, violet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/>
          <p:nvPr/>
        </p:nvSpPr>
        <p:spPr>
          <a:xfrm>
            <a:off x="1932305" y="3694520"/>
            <a:ext cx="12240895" cy="88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300" b="1">
                <a:solidFill>
                  <a:srgbClr val="6E2E9F"/>
                </a:solidFill>
                <a:latin typeface="Open Sans"/>
                <a:ea typeface="Open Sans"/>
                <a:cs typeface="Open Sans"/>
                <a:sym typeface="Open Sans"/>
              </a:rPr>
              <a:t>ACTIONS PONCTUELLES EN 2023</a:t>
            </a:r>
            <a:endParaRPr/>
          </a:p>
        </p:txBody>
      </p:sp>
      <p:sp>
        <p:nvSpPr>
          <p:cNvPr id="138" name="Google Shape;138;p7"/>
          <p:cNvSpPr txBox="1"/>
          <p:nvPr/>
        </p:nvSpPr>
        <p:spPr>
          <a:xfrm>
            <a:off x="1932305" y="5219700"/>
            <a:ext cx="14953773" cy="330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70913" marR="0" lvl="1" indent="-571500" algn="l" rtl="0">
              <a:lnSpc>
                <a:spcPct val="143861"/>
              </a:lnSpc>
              <a:spcBef>
                <a:spcPts val="0"/>
              </a:spcBef>
              <a:spcAft>
                <a:spcPts val="0"/>
              </a:spcAft>
              <a:buClr>
                <a:srgbClr val="6F2F9F"/>
              </a:buClr>
              <a:buSzPts val="3600"/>
              <a:buFont typeface="Arial"/>
              <a:buChar char="•"/>
            </a:pPr>
            <a:r>
              <a:rPr lang="fr-FR" sz="3600" b="1" i="0" u="none" strike="noStrike" cap="none">
                <a:solidFill>
                  <a:srgbClr val="6F2F9F"/>
                </a:solidFill>
                <a:latin typeface="Nunito"/>
                <a:ea typeface="Nunito"/>
                <a:cs typeface="Nunito"/>
                <a:sym typeface="Nunito"/>
              </a:rPr>
              <a:t>3 et 4 mars 2023 : Collecte des Restos du Coeur</a:t>
            </a:r>
            <a:endParaRPr/>
          </a:p>
          <a:p>
            <a:pPr marL="1313813" marR="0" lvl="3" indent="0" algn="l" rtl="0">
              <a:lnSpc>
                <a:spcPct val="1438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6F2F9F"/>
                </a:solidFill>
                <a:latin typeface="Nunito"/>
                <a:ea typeface="Nunito"/>
                <a:cs typeface="Nunito"/>
                <a:sym typeface="Nunito"/>
              </a:rPr>
              <a:t>10 participants</a:t>
            </a:r>
            <a:endParaRPr/>
          </a:p>
          <a:p>
            <a:pPr marL="1313813" marR="0" lvl="3" indent="0" algn="l" rtl="0">
              <a:lnSpc>
                <a:spcPct val="14386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6F2F9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70913" marR="0" lvl="1" indent="-571500" algn="l" rtl="0">
              <a:lnSpc>
                <a:spcPct val="143861"/>
              </a:lnSpc>
              <a:spcBef>
                <a:spcPts val="0"/>
              </a:spcBef>
              <a:spcAft>
                <a:spcPts val="0"/>
              </a:spcAft>
              <a:buClr>
                <a:srgbClr val="6F2F9F"/>
              </a:buClr>
              <a:buSzPts val="3600"/>
              <a:buFont typeface="Arial"/>
              <a:buChar char="•"/>
            </a:pPr>
            <a:r>
              <a:rPr lang="fr-FR" sz="3600" b="1" i="0" u="none" strike="noStrike" cap="none">
                <a:solidFill>
                  <a:srgbClr val="6F2F9F"/>
                </a:solidFill>
                <a:latin typeface="Nunito"/>
                <a:ea typeface="Nunito"/>
                <a:cs typeface="Nunito"/>
                <a:sym typeface="Nunito"/>
              </a:rPr>
              <a:t>24 et 25 novembre 2023 : Collecte des Banques Alimentaires</a:t>
            </a:r>
            <a:endParaRPr/>
          </a:p>
          <a:p>
            <a:pPr marL="1313813" marR="0" lvl="3" indent="0" algn="l" rtl="0">
              <a:lnSpc>
                <a:spcPct val="1438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6F2F9F"/>
                </a:solidFill>
                <a:latin typeface="Nunito"/>
                <a:ea typeface="Nunito"/>
                <a:cs typeface="Nunito"/>
                <a:sym typeface="Nunito"/>
              </a:rPr>
              <a:t> 7 participants </a:t>
            </a:r>
            <a:endParaRPr/>
          </a:p>
        </p:txBody>
      </p:sp>
      <p:pic>
        <p:nvPicPr>
          <p:cNvPr id="139" name="Google Shape;139;p7" descr="Une image contenant Police, Graphique, graphisme, tex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1" y="1921359"/>
            <a:ext cx="3581400" cy="9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" descr="Une image contenant Graphique, violette, violet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/>
          <p:nvPr/>
        </p:nvSpPr>
        <p:spPr>
          <a:xfrm>
            <a:off x="4800600" y="3162300"/>
            <a:ext cx="71628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3061" marR="0" lvl="1" indent="0" algn="ctr" rtl="0">
              <a:lnSpc>
                <a:spcPct val="7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fr-FR" sz="5400" b="1" i="0" u="none" strike="noStrike" cap="none" dirty="0" smtClean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fr-FR" sz="5400" b="1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PRÉVISIONS</a:t>
            </a:r>
            <a:r>
              <a:rPr lang="fr-FR" sz="5400" b="1" i="0" u="none" strike="noStrike" cap="none" dirty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 2024</a:t>
            </a:r>
            <a:endParaRPr dirty="0"/>
          </a:p>
        </p:txBody>
      </p:sp>
      <p:sp>
        <p:nvSpPr>
          <p:cNvPr id="146" name="Google Shape;146;p8"/>
          <p:cNvSpPr/>
          <p:nvPr/>
        </p:nvSpPr>
        <p:spPr>
          <a:xfrm>
            <a:off x="1524000" y="3543300"/>
            <a:ext cx="13563600" cy="698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87378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873789"/>
              </a:buClr>
              <a:buSzPts val="2800"/>
              <a:buFont typeface="Nunito"/>
              <a:buChar char="-"/>
            </a:pPr>
            <a:r>
              <a:rPr lang="fr-FR" sz="2800" b="1">
                <a:solidFill>
                  <a:srgbClr val="873789"/>
                </a:solidFill>
                <a:latin typeface="Nunito"/>
                <a:ea typeface="Nunito"/>
                <a:cs typeface="Nunito"/>
                <a:sym typeface="Nunito"/>
              </a:rPr>
              <a:t> Porter une attention particulière à toutes les actions en rapport à  </a:t>
            </a:r>
            <a:r>
              <a:rPr lang="fr-FR" sz="28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l’accompagnement des jeunes vers l’emploi </a:t>
            </a:r>
            <a:r>
              <a:rPr lang="fr-FR" sz="2800" b="1">
                <a:solidFill>
                  <a:srgbClr val="873789"/>
                </a:solidFill>
                <a:latin typeface="Nunito"/>
                <a:ea typeface="Nunito"/>
                <a:cs typeface="Nunito"/>
                <a:sym typeface="Nunito"/>
              </a:rPr>
              <a:t>qui sont la priorité 2024 de la Fondation SNCF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solidFill>
                <a:srgbClr val="87378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873789"/>
              </a:buClr>
              <a:buSzPts val="2800"/>
              <a:buFont typeface="Nunito"/>
              <a:buChar char="-"/>
            </a:pPr>
            <a:r>
              <a:rPr lang="fr-FR" sz="2800" b="1">
                <a:solidFill>
                  <a:srgbClr val="873789"/>
                </a:solidFill>
                <a:latin typeface="Nunito"/>
                <a:ea typeface="Nunito"/>
                <a:cs typeface="Nunito"/>
                <a:sym typeface="Nunito"/>
              </a:rPr>
              <a:t> Proposer de s’associer aux actions régionales ponctuelles sur ce thème </a:t>
            </a:r>
            <a:r>
              <a:rPr lang="fr-FR" sz="2800" b="1" i="1">
                <a:solidFill>
                  <a:srgbClr val="873789"/>
                </a:solidFill>
                <a:latin typeface="Nunito"/>
                <a:ea typeface="Nunito"/>
                <a:cs typeface="Nunito"/>
                <a:sym typeface="Nunito"/>
              </a:rPr>
              <a:t>(à l’instar de ce qui se fait pour les collectes de la Banque Alimentaire et des Resto du Cœur)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1">
              <a:solidFill>
                <a:srgbClr val="87378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873789"/>
              </a:buClr>
              <a:buSzPts val="2800"/>
              <a:buFont typeface="Nunito"/>
              <a:buChar char="-"/>
            </a:pPr>
            <a:r>
              <a:rPr lang="fr-FR" sz="2800" b="1">
                <a:solidFill>
                  <a:srgbClr val="873789"/>
                </a:solidFill>
                <a:latin typeface="Nunito"/>
                <a:ea typeface="Nunito"/>
                <a:cs typeface="Nunito"/>
                <a:sym typeface="Nunito"/>
              </a:rPr>
              <a:t> Continuer à mettre en lumière nos actions actuelles de terrains sur notre site et via une newsletters Grand Est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solidFill>
                <a:srgbClr val="87378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873789"/>
              </a:buClr>
              <a:buSzPts val="2800"/>
              <a:buFont typeface="Nunito"/>
              <a:buChar char="-"/>
            </a:pPr>
            <a:r>
              <a:rPr lang="fr-FR" sz="2800" b="1">
                <a:solidFill>
                  <a:srgbClr val="873789"/>
                </a:solidFill>
                <a:latin typeface="Nunito"/>
                <a:ea typeface="Nunito"/>
                <a:cs typeface="Nunito"/>
                <a:sym typeface="Nunito"/>
              </a:rPr>
              <a:t>Promouvoir les adhésions par la diffusion de plaquettes</a:t>
            </a:r>
            <a:r>
              <a:rPr lang="fr-FR" sz="2800" b="1" i="1">
                <a:solidFill>
                  <a:srgbClr val="873789"/>
                </a:solidFill>
                <a:latin typeface="Nunito"/>
                <a:ea typeface="Nunito"/>
                <a:cs typeface="Nunito"/>
                <a:sym typeface="Nunito"/>
              </a:rPr>
              <a:t>( CPR, Bibliothèque, FGRCF, syndicats)</a:t>
            </a:r>
            <a:endParaRPr sz="2800" b="1">
              <a:solidFill>
                <a:srgbClr val="87378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solidFill>
                <a:srgbClr val="87378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solidFill>
                <a:srgbClr val="87378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7" name="Google Shape;147;p8" descr="Une image contenant Police, Graphique, graphisme, tex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1" y="1921359"/>
            <a:ext cx="3581400" cy="9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335</Words>
  <Application>Microsoft Office PowerPoint</Application>
  <PresentationFormat>Personnalisé</PresentationFormat>
  <Paragraphs>61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Open Sans</vt:lpstr>
      <vt:lpstr>Avenir</vt:lpstr>
      <vt:lpstr>Nunito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GIUDICI</dc:creator>
  <cp:lastModifiedBy>GIUDICI</cp:lastModifiedBy>
  <cp:revision>7</cp:revision>
  <dcterms:created xsi:type="dcterms:W3CDTF">2006-08-16T00:00:00Z</dcterms:created>
  <dcterms:modified xsi:type="dcterms:W3CDTF">2024-03-26T19:27:54Z</dcterms:modified>
</cp:coreProperties>
</file>